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3" r:id="rId3"/>
    <p:sldId id="265" r:id="rId4"/>
    <p:sldId id="266" r:id="rId5"/>
    <p:sldId id="267" r:id="rId6"/>
    <p:sldId id="259" r:id="rId7"/>
    <p:sldId id="263" r:id="rId8"/>
    <p:sldId id="264" r:id="rId9"/>
    <p:sldId id="270" r:id="rId10"/>
    <p:sldId id="271" r:id="rId11"/>
    <p:sldId id="276" r:id="rId12"/>
    <p:sldId id="273" r:id="rId13"/>
    <p:sldId id="277" r:id="rId14"/>
    <p:sldId id="292" r:id="rId15"/>
    <p:sldId id="269" r:id="rId16"/>
    <p:sldId id="274" r:id="rId17"/>
    <p:sldId id="275" r:id="rId18"/>
    <p:sldId id="278" r:id="rId19"/>
    <p:sldId id="279" r:id="rId20"/>
    <p:sldId id="280" r:id="rId21"/>
    <p:sldId id="281" r:id="rId22"/>
    <p:sldId id="283" r:id="rId23"/>
    <p:sldId id="291" r:id="rId24"/>
    <p:sldId id="260" r:id="rId25"/>
    <p:sldId id="286" r:id="rId26"/>
    <p:sldId id="261" r:id="rId27"/>
    <p:sldId id="285" r:id="rId28"/>
    <p:sldId id="288" r:id="rId29"/>
    <p:sldId id="289" r:id="rId30"/>
    <p:sldId id="258" r:id="rId31"/>
    <p:sldId id="287" r:id="rId32"/>
    <p:sldId id="290" r:id="rId3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7" autoAdjust="0"/>
    <p:restoredTop sz="94660"/>
  </p:normalViewPr>
  <p:slideViewPr>
    <p:cSldViewPr snapToGrid="0">
      <p:cViewPr>
        <p:scale>
          <a:sx n="79" d="100"/>
          <a:sy n="79" d="100"/>
        </p:scale>
        <p:origin x="-1818" y="-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5FE7-A9BC-4245-99DA-4F596A1831F1}" type="datetimeFigureOut">
              <a:rPr lang="tr-TR" smtClean="0"/>
              <a:pPr/>
              <a:t>17.06.2021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2052-CF84-496D-8C90-A673C99C23A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555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5FE7-A9BC-4245-99DA-4F596A1831F1}" type="datetimeFigureOut">
              <a:rPr lang="tr-TR" smtClean="0"/>
              <a:pPr/>
              <a:t>17.06.2021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2052-CF84-496D-8C90-A673C99C23A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967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5FE7-A9BC-4245-99DA-4F596A1831F1}" type="datetimeFigureOut">
              <a:rPr lang="tr-TR" smtClean="0"/>
              <a:pPr/>
              <a:t>17.06.2021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2052-CF84-496D-8C90-A673C99C23A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2831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5FE7-A9BC-4245-99DA-4F596A1831F1}" type="datetimeFigureOut">
              <a:rPr lang="tr-TR" smtClean="0"/>
              <a:pPr/>
              <a:t>17.06.2021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2052-CF84-496D-8C90-A673C99C23A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765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5FE7-A9BC-4245-99DA-4F596A1831F1}" type="datetimeFigureOut">
              <a:rPr lang="tr-TR" smtClean="0"/>
              <a:pPr/>
              <a:t>17.06.2021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2052-CF84-496D-8C90-A673C99C23A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300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5FE7-A9BC-4245-99DA-4F596A1831F1}" type="datetimeFigureOut">
              <a:rPr lang="tr-TR" smtClean="0"/>
              <a:pPr/>
              <a:t>17.06.2021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2052-CF84-496D-8C90-A673C99C23A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679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5FE7-A9BC-4245-99DA-4F596A1831F1}" type="datetimeFigureOut">
              <a:rPr lang="tr-TR" smtClean="0"/>
              <a:pPr/>
              <a:t>17.06.2021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2052-CF84-496D-8C90-A673C99C23A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8469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5FE7-A9BC-4245-99DA-4F596A1831F1}" type="datetimeFigureOut">
              <a:rPr lang="tr-TR" smtClean="0"/>
              <a:pPr/>
              <a:t>17.06.2021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2052-CF84-496D-8C90-A673C99C23A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5231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5FE7-A9BC-4245-99DA-4F596A1831F1}" type="datetimeFigureOut">
              <a:rPr lang="tr-TR" smtClean="0"/>
              <a:pPr/>
              <a:t>17.06.2021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2052-CF84-496D-8C90-A673C99C23A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3282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5FE7-A9BC-4245-99DA-4F596A1831F1}" type="datetimeFigureOut">
              <a:rPr lang="tr-TR" smtClean="0"/>
              <a:pPr/>
              <a:t>17.06.2021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2052-CF84-496D-8C90-A673C99C23A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3825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5FE7-A9BC-4245-99DA-4F596A1831F1}" type="datetimeFigureOut">
              <a:rPr lang="tr-TR" smtClean="0"/>
              <a:pPr/>
              <a:t>17.06.2021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2052-CF84-496D-8C90-A673C99C23A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0511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55FE7-A9BC-4245-99DA-4F596A1831F1}" type="datetimeFigureOut">
              <a:rPr lang="tr-TR" smtClean="0"/>
              <a:pPr/>
              <a:t>17.06.2021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32052-CF84-496D-8C90-A673C99C23A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848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919" y="0"/>
            <a:ext cx="11939081" cy="665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ikdörtgen 7"/>
          <p:cNvSpPr/>
          <p:nvPr/>
        </p:nvSpPr>
        <p:spPr>
          <a:xfrm>
            <a:off x="3809246" y="2402361"/>
            <a:ext cx="5799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"Telafide Ben de Varım" Programının hedef kitlesi kimlerdir?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809246" y="3120779"/>
            <a:ext cx="5779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dirty="0" smtClean="0"/>
              <a:t>Gönüllülük esasına göre   </a:t>
            </a:r>
            <a:r>
              <a:rPr lang="tr-TR" b="1" dirty="0" smtClean="0">
                <a:solidFill>
                  <a:srgbClr val="FF0000"/>
                </a:solidFill>
              </a:rPr>
              <a:t>Öğrenciler – Veliler – Öğretmenler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782053" y="6136105"/>
            <a:ext cx="285148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HİSARCIK İLÇE MEM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0672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919" y="0"/>
            <a:ext cx="11939081" cy="667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ikdörtgen 7"/>
          <p:cNvSpPr/>
          <p:nvPr/>
        </p:nvSpPr>
        <p:spPr>
          <a:xfrm>
            <a:off x="3809246" y="2420468"/>
            <a:ext cx="66141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"Telafide Ben de Varım" Programı etkinliklerinde görev almak isteyen</a:t>
            </a:r>
          </a:p>
          <a:p>
            <a:r>
              <a:rPr lang="tr-TR" dirty="0" smtClean="0"/>
              <a:t> öğretmenler nereden başvuru yapacaklar?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809246" y="3615302"/>
            <a:ext cx="7661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dirty="0" smtClean="0"/>
              <a:t>Öğretmenler </a:t>
            </a:r>
            <a:r>
              <a:rPr lang="tr-TR" dirty="0" smtClean="0">
                <a:solidFill>
                  <a:srgbClr val="FF0000"/>
                </a:solidFill>
              </a:rPr>
              <a:t>MEBBİS şifreleri </a:t>
            </a:r>
            <a:r>
              <a:rPr lang="tr-TR" dirty="0" smtClean="0"/>
              <a:t>ile sisteme giriş yaparak görev yaptıkları okul/ilçe/il programlarında tanımlanan eğitim faaliyetleri için görev talebinde bulunabilir.</a:t>
            </a:r>
            <a:endParaRPr lang="tr-TR" dirty="0"/>
          </a:p>
          <a:p>
            <a:pPr lvl="0"/>
            <a:endParaRPr lang="tr-TR" dirty="0" smtClean="0"/>
          </a:p>
        </p:txBody>
      </p:sp>
      <p:sp>
        <p:nvSpPr>
          <p:cNvPr id="6" name="Metin kutusu 5"/>
          <p:cNvSpPr txBox="1"/>
          <p:nvPr/>
        </p:nvSpPr>
        <p:spPr>
          <a:xfrm>
            <a:off x="782053" y="6136105"/>
            <a:ext cx="285148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HİSARCIK İLÇE MEM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7537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919" y="0"/>
            <a:ext cx="11939081" cy="667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ikdörtgen 7"/>
          <p:cNvSpPr/>
          <p:nvPr/>
        </p:nvSpPr>
        <p:spPr>
          <a:xfrm>
            <a:off x="3601016" y="2474789"/>
            <a:ext cx="66223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"Telafide Ben de Varım" Programı etkinliklerinde  ücretli öğretmenler</a:t>
            </a:r>
          </a:p>
          <a:p>
            <a:r>
              <a:rPr lang="tr-TR" dirty="0" smtClean="0"/>
              <a:t>görev  alabilecekler mi?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809246" y="3615302"/>
            <a:ext cx="76614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dirty="0" smtClean="0">
                <a:solidFill>
                  <a:srgbClr val="FF0000"/>
                </a:solidFill>
              </a:rPr>
              <a:t>Evet. Ücretli öğretmenler görev alabilecekler.</a:t>
            </a:r>
            <a:endParaRPr lang="tr-TR" dirty="0">
              <a:solidFill>
                <a:srgbClr val="FF0000"/>
              </a:solidFill>
            </a:endParaRPr>
          </a:p>
          <a:p>
            <a:endParaRPr lang="tr-TR" dirty="0"/>
          </a:p>
          <a:p>
            <a:pPr lvl="0"/>
            <a:endParaRPr lang="tr-TR" dirty="0" smtClean="0"/>
          </a:p>
        </p:txBody>
      </p:sp>
      <p:sp>
        <p:nvSpPr>
          <p:cNvPr id="6" name="Metin kutusu 5"/>
          <p:cNvSpPr txBox="1"/>
          <p:nvPr/>
        </p:nvSpPr>
        <p:spPr>
          <a:xfrm>
            <a:off x="782053" y="6136105"/>
            <a:ext cx="285148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HİSARCIK İLÇE MEM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2285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919" y="0"/>
            <a:ext cx="11939081" cy="667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ikdörtgen 7"/>
          <p:cNvSpPr/>
          <p:nvPr/>
        </p:nvSpPr>
        <p:spPr>
          <a:xfrm>
            <a:off x="3809246" y="2420468"/>
            <a:ext cx="75353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"Telafide Ben de Varım" Programı etkinliklerinde öğretmenler başka ilde görev </a:t>
            </a:r>
          </a:p>
          <a:p>
            <a:r>
              <a:rPr lang="tr-TR" dirty="0" smtClean="0"/>
              <a:t>alabilecekler mi?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809246" y="3615302"/>
            <a:ext cx="7661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Hayır. </a:t>
            </a:r>
            <a:r>
              <a:rPr lang="tr-TR" dirty="0"/>
              <a:t>Öğretmenler sadece kadrosunun bulunduğu/görev yaptığı illerde bu faaliyetlere GÖNÜLLÜ olarak başvuru yapabilecekler, farklı bir ilde bu faaliyetlere katılamayacaklar.</a:t>
            </a:r>
          </a:p>
          <a:p>
            <a:pPr lvl="0"/>
            <a:endParaRPr lang="tr-TR" dirty="0" smtClean="0"/>
          </a:p>
        </p:txBody>
      </p:sp>
      <p:sp>
        <p:nvSpPr>
          <p:cNvPr id="6" name="Metin kutusu 5"/>
          <p:cNvSpPr txBox="1"/>
          <p:nvPr/>
        </p:nvSpPr>
        <p:spPr>
          <a:xfrm>
            <a:off x="782053" y="6136105"/>
            <a:ext cx="285148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HİSARCIK İLÇE MEM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218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919" y="0"/>
            <a:ext cx="11939081" cy="667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ikdörtgen 7"/>
          <p:cNvSpPr/>
          <p:nvPr/>
        </p:nvSpPr>
        <p:spPr>
          <a:xfrm>
            <a:off x="3809246" y="2420468"/>
            <a:ext cx="7878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"Telafide Ben de Varım" Programı faaliyetlerine öğretmen atamasını kim  yapacak?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809246" y="3615302"/>
            <a:ext cx="7661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İl Milli Eğitim Müdürlüğü  olarak okulun planladığı faaliyete  öğretmen ataması yapılmayacak,  </a:t>
            </a:r>
            <a:r>
              <a:rPr lang="tr-TR" dirty="0" smtClean="0">
                <a:solidFill>
                  <a:srgbClr val="FF0000"/>
                </a:solidFill>
              </a:rPr>
              <a:t>faaliyetin sahibi okul müdürlüğü tarafından </a:t>
            </a:r>
            <a:r>
              <a:rPr lang="tr-TR" dirty="0" smtClean="0"/>
              <a:t>öğretmen ataması gerçekleştirilecek. Gerekli olur yazıları okul müdürlüğünce yapılacaktır.</a:t>
            </a:r>
            <a:endParaRPr lang="tr-TR" dirty="0"/>
          </a:p>
          <a:p>
            <a:pPr lvl="0"/>
            <a:endParaRPr lang="tr-TR" dirty="0" smtClean="0"/>
          </a:p>
        </p:txBody>
      </p:sp>
      <p:sp>
        <p:nvSpPr>
          <p:cNvPr id="6" name="Metin kutusu 5"/>
          <p:cNvSpPr txBox="1"/>
          <p:nvPr/>
        </p:nvSpPr>
        <p:spPr>
          <a:xfrm>
            <a:off x="782053" y="6136105"/>
            <a:ext cx="285148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HİSARCIK İLÇE MEM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218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919" y="0"/>
            <a:ext cx="11939081" cy="667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ikdörtgen 7"/>
          <p:cNvSpPr/>
          <p:nvPr/>
        </p:nvSpPr>
        <p:spPr>
          <a:xfrm>
            <a:off x="3809246" y="2420468"/>
            <a:ext cx="71147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"Telafide Ben de Varım" Programı  etkinliklerinde görev alan öğretmenlere</a:t>
            </a:r>
          </a:p>
          <a:p>
            <a:r>
              <a:rPr lang="tr-TR" dirty="0" smtClean="0"/>
              <a:t> ücret ödenecek mi?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809246" y="3615302"/>
            <a:ext cx="7661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5 Temmuz-31 Ağustos 2021 tarihleri arasında uygulanmak üzere düzenlenen "Telafide Ben de Varım" Programı kapsamında görev almak isteyen yönetici ve öğretmenlere </a:t>
            </a:r>
            <a:r>
              <a:rPr lang="tr-TR" b="1" dirty="0" smtClean="0">
                <a:solidFill>
                  <a:srgbClr val="FF0000"/>
                </a:solidFill>
              </a:rPr>
              <a:t>fiilen yerine getirdikleri ders görevleri karşılığında ek ders ücretinden yararlandırılacaktır.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782053" y="6136105"/>
            <a:ext cx="285148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HİSARCIK İLÇE MEM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218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919" y="0"/>
            <a:ext cx="11939081" cy="667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ikdörtgen 7"/>
          <p:cNvSpPr/>
          <p:nvPr/>
        </p:nvSpPr>
        <p:spPr>
          <a:xfrm>
            <a:off x="3809246" y="2402361"/>
            <a:ext cx="6576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"Telafide Ben de Varım" Programı etkinliklerine öğrenciler  ve veliler </a:t>
            </a:r>
          </a:p>
          <a:p>
            <a:r>
              <a:rPr lang="tr-TR" dirty="0" smtClean="0"/>
              <a:t>nasıl başvuru yapacaklar?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809246" y="3615302"/>
            <a:ext cx="76614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Modül üzerinde yayınlanan faaliyetlere katılmak isteyen  öğrenciler, </a:t>
            </a:r>
            <a:r>
              <a:rPr lang="tr-TR" dirty="0" smtClean="0">
                <a:solidFill>
                  <a:srgbClr val="FF0000"/>
                </a:solidFill>
              </a:rPr>
              <a:t>veli izin dilekçeleri ile  </a:t>
            </a:r>
            <a:r>
              <a:rPr lang="tr-TR" dirty="0" smtClean="0">
                <a:solidFill>
                  <a:srgbClr val="00B050"/>
                </a:solidFill>
              </a:rPr>
              <a:t>faaliyeti planlayan okula </a:t>
            </a:r>
            <a:r>
              <a:rPr lang="tr-TR" dirty="0" smtClean="0"/>
              <a:t>başvuruda bulunacaklar. </a:t>
            </a:r>
          </a:p>
          <a:p>
            <a:endParaRPr lang="tr-TR" i="1" dirty="0" smtClean="0"/>
          </a:p>
          <a:p>
            <a:r>
              <a:rPr lang="tr-TR" dirty="0" smtClean="0">
                <a:solidFill>
                  <a:srgbClr val="0070C0"/>
                </a:solidFill>
              </a:rPr>
              <a:t>Eğitim faaliyetlerine katılmak isteyen veliler, faaliyetin planlandığı il/ilçe millî eğitim müdürlükleri ve okul müdürlüklerine başvuru yapabileceklerdir.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782053" y="6136105"/>
            <a:ext cx="285148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HİSARCIK İLÇE MEM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7698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919" y="0"/>
            <a:ext cx="11939081" cy="667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ikdörtgen 7"/>
          <p:cNvSpPr/>
          <p:nvPr/>
        </p:nvSpPr>
        <p:spPr>
          <a:xfrm>
            <a:off x="3809246" y="2402361"/>
            <a:ext cx="8013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dirty="0"/>
              <a:t>Öğretmenler </a:t>
            </a:r>
            <a:r>
              <a:rPr lang="tr-TR" dirty="0" smtClean="0"/>
              <a:t>kendileri için hazırlanan eğitim faaliyetlerine nasıl başvuru yapacaklar?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809246" y="3615302"/>
            <a:ext cx="7661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dirty="0" smtClean="0"/>
              <a:t>Eğitim faaliyetlerine katılmak isteyen öğretmenler, </a:t>
            </a:r>
            <a:r>
              <a:rPr lang="tr-TR" dirty="0" smtClean="0">
                <a:solidFill>
                  <a:srgbClr val="FF0000"/>
                </a:solidFill>
              </a:rPr>
              <a:t>MEBBİS </a:t>
            </a:r>
            <a:r>
              <a:rPr lang="tr-TR" dirty="0" err="1" smtClean="0">
                <a:solidFill>
                  <a:srgbClr val="FF0000"/>
                </a:solidFill>
              </a:rPr>
              <a:t>Hizmetiçi</a:t>
            </a:r>
            <a:r>
              <a:rPr lang="tr-TR" dirty="0" smtClean="0">
                <a:solidFill>
                  <a:srgbClr val="FF0000"/>
                </a:solidFill>
              </a:rPr>
              <a:t> Modülü </a:t>
            </a:r>
            <a:r>
              <a:rPr lang="tr-TR" dirty="0" smtClean="0"/>
              <a:t>üzerinden başvuru yapabileceklerdir.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782053" y="6136105"/>
            <a:ext cx="285148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HİSARCIK İLÇE MEM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4946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919" y="0"/>
            <a:ext cx="11939081" cy="667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ikdörtgen 7"/>
          <p:cNvSpPr/>
          <p:nvPr/>
        </p:nvSpPr>
        <p:spPr>
          <a:xfrm>
            <a:off x="3809246" y="2402361"/>
            <a:ext cx="75618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dirty="0" smtClean="0"/>
              <a:t>Öğretmenler, veli ve öğrencilere faaliyete kabul edildiklerine dair bilgilendirme </a:t>
            </a:r>
          </a:p>
          <a:p>
            <a:pPr lvl="0"/>
            <a:r>
              <a:rPr lang="tr-TR" dirty="0" smtClean="0"/>
              <a:t>nasıl olacak?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809246" y="3615302"/>
            <a:ext cx="7661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dirty="0" smtClean="0"/>
              <a:t>Başvuruları kabul edilen öğrenci, öğretmen, velilere kabul edildiklerine dair bilgilendirme, </a:t>
            </a:r>
            <a:r>
              <a:rPr lang="tr-TR" dirty="0" smtClean="0">
                <a:solidFill>
                  <a:srgbClr val="FF0000"/>
                </a:solidFill>
              </a:rPr>
              <a:t>faaliyeti açan okul müdürlükleri tarafından yapılacaktır.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782053" y="6136105"/>
            <a:ext cx="285148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HİSARCIK İLÇE MEM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9574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919" y="0"/>
            <a:ext cx="11939081" cy="667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ikdörtgen 7"/>
          <p:cNvSpPr/>
          <p:nvPr/>
        </p:nvSpPr>
        <p:spPr>
          <a:xfrm>
            <a:off x="3809246" y="2402361"/>
            <a:ext cx="62341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dirty="0" smtClean="0"/>
              <a:t>Planlanan ve modüle girişi yapılan  etkinlikleri okul müdürlerinin </a:t>
            </a:r>
          </a:p>
          <a:p>
            <a:pPr lvl="0"/>
            <a:r>
              <a:rPr lang="tr-TR" dirty="0" smtClean="0"/>
              <a:t> düzeltme veya  silme yetkisi var mı?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809246" y="3615302"/>
            <a:ext cx="76614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b="1" dirty="0" smtClean="0">
                <a:solidFill>
                  <a:srgbClr val="FF0000"/>
                </a:solidFill>
              </a:rPr>
              <a:t>Evet</a:t>
            </a:r>
            <a:r>
              <a:rPr lang="tr-TR" dirty="0" smtClean="0"/>
              <a:t>. Okul Müdürlüğüne bu yetki verilmiştir.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782053" y="6136105"/>
            <a:ext cx="285148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HİSARCIK İLÇE MEM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9574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919" y="0"/>
            <a:ext cx="11939081" cy="667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ikdörtgen 7"/>
          <p:cNvSpPr/>
          <p:nvPr/>
        </p:nvSpPr>
        <p:spPr>
          <a:xfrm>
            <a:off x="3809246" y="2402361"/>
            <a:ext cx="6417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dirty="0" smtClean="0"/>
              <a:t>"Telafide Ben de Varım" Programında Taşımalı eğitim yapılacak mı?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809246" y="3615302"/>
            <a:ext cx="76614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b="1" dirty="0" smtClean="0">
                <a:solidFill>
                  <a:srgbClr val="FF0000"/>
                </a:solidFill>
              </a:rPr>
              <a:t>Hayır</a:t>
            </a:r>
            <a:r>
              <a:rPr lang="tr-TR" dirty="0" smtClean="0"/>
              <a:t>. Taşımalı eğitim yapılmayacaktır.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782053" y="6136105"/>
            <a:ext cx="285148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HİSARCIK İLÇE MEM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9574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919" y="0"/>
            <a:ext cx="11939081" cy="667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ikdörtgen 7"/>
          <p:cNvSpPr/>
          <p:nvPr/>
        </p:nvSpPr>
        <p:spPr>
          <a:xfrm>
            <a:off x="3809246" y="2402361"/>
            <a:ext cx="5286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Düzenlenecek eğitim faaliyetleri ana temaları nelerdir?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809246" y="3120779"/>
            <a:ext cx="75900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dirty="0" smtClean="0"/>
              <a:t>“Telafide Ben de Varım” Programı kapsamında düzenlenecek eğitim faaliyetleri;</a:t>
            </a:r>
          </a:p>
          <a:p>
            <a:pPr lvl="0"/>
            <a:r>
              <a:rPr lang="tr-TR" b="1" dirty="0" smtClean="0">
                <a:solidFill>
                  <a:srgbClr val="FF0000"/>
                </a:solidFill>
              </a:rPr>
              <a:t> fiziksel,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sosyal– duygusal, </a:t>
            </a:r>
            <a:r>
              <a:rPr lang="tr-TR" b="1" dirty="0" smtClean="0">
                <a:solidFill>
                  <a:srgbClr val="0070C0"/>
                </a:solidFill>
              </a:rPr>
              <a:t>akademik gelişim </a:t>
            </a:r>
            <a:r>
              <a:rPr lang="tr-TR" b="1" dirty="0" smtClean="0"/>
              <a:t>ve</a:t>
            </a:r>
            <a:r>
              <a:rPr lang="tr-TR" b="1" dirty="0" smtClean="0">
                <a:solidFill>
                  <a:srgbClr val="FF0000"/>
                </a:solidFill>
              </a:rPr>
              <a:t> özel eğitim alanı </a:t>
            </a:r>
            <a:r>
              <a:rPr lang="tr-TR" dirty="0" smtClean="0"/>
              <a:t>olmak üzere</a:t>
            </a:r>
          </a:p>
          <a:p>
            <a:pPr lvl="0"/>
            <a:r>
              <a:rPr lang="tr-TR" dirty="0" smtClean="0"/>
              <a:t> dört ana temaya uygun olarak planlanacak.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782053" y="6136105"/>
            <a:ext cx="285148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HİSARCIK İLÇE MEM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0672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919" y="0"/>
            <a:ext cx="11939081" cy="667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ikdörtgen 7"/>
          <p:cNvSpPr/>
          <p:nvPr/>
        </p:nvSpPr>
        <p:spPr>
          <a:xfrm>
            <a:off x="3809246" y="2402361"/>
            <a:ext cx="7494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dirty="0" smtClean="0"/>
              <a:t>Aynı binada farklı iki okul var ise modüle faaliyet girişini hangi kurum yapacak?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809246" y="3615302"/>
            <a:ext cx="76614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b="1" dirty="0" smtClean="0">
                <a:solidFill>
                  <a:srgbClr val="FF0000"/>
                </a:solidFill>
              </a:rPr>
              <a:t>Müdür normun bulunduğu Okul Müdürlüğü tarafından faaliyetler girilecek.</a:t>
            </a:r>
          </a:p>
          <a:p>
            <a:pPr lvl="0"/>
            <a:r>
              <a:rPr lang="tr-TR" b="1" dirty="0" smtClean="0">
                <a:solidFill>
                  <a:srgbClr val="FF0000"/>
                </a:solidFill>
              </a:rPr>
              <a:t>Faaliyet açıklama bölümüne  hangi düzey öğrencilere ait faaliyet olduğu belirtilecek.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782053" y="6136105"/>
            <a:ext cx="285148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HİSARCIK İLÇE MEM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9574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919" y="0"/>
            <a:ext cx="11939081" cy="667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6097" y="476655"/>
            <a:ext cx="8125903" cy="5768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Metin kutusu 3"/>
          <p:cNvSpPr txBox="1"/>
          <p:nvPr/>
        </p:nvSpPr>
        <p:spPr>
          <a:xfrm>
            <a:off x="782053" y="6136105"/>
            <a:ext cx="285148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HİSARCIK İLÇE MEM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9574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919" y="0"/>
            <a:ext cx="11939081" cy="667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ikdörtgen 7"/>
          <p:cNvSpPr/>
          <p:nvPr/>
        </p:nvSpPr>
        <p:spPr>
          <a:xfrm>
            <a:off x="3322863" y="2324540"/>
            <a:ext cx="8064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OKUL YÖNETİCİLERİ TARAFINDAN  FAALİYETİN MODÜLE GİRİŞİ</a:t>
            </a:r>
            <a:endParaRPr lang="tr-T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809246" y="3120779"/>
            <a:ext cx="4004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https://telafidebendevarim.meb.gov.tr/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782053" y="6136105"/>
            <a:ext cx="285148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HİSARCIK İLÇE MEM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0783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919" y="0"/>
            <a:ext cx="11939081" cy="667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0366" y="853535"/>
            <a:ext cx="5710136" cy="2968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3648" y="4086125"/>
            <a:ext cx="1680147" cy="998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8241" y="4083896"/>
            <a:ext cx="1672449" cy="1032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46142" y="4095345"/>
            <a:ext cx="1738717" cy="1025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59549" y="5223753"/>
            <a:ext cx="1600507" cy="1108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47830" y="5244121"/>
            <a:ext cx="1672042" cy="1127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13 Metin kutusu"/>
          <p:cNvSpPr txBox="1"/>
          <p:nvPr/>
        </p:nvSpPr>
        <p:spPr>
          <a:xfrm>
            <a:off x="535020" y="3093396"/>
            <a:ext cx="38521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öğrenci, öğretmen ve velilere yönelik örnek eğitim faaliyetlerine, içerik ve materyallerine https://telafidebendevarim.meb.gov.tr adresinden erişim sağlanabilir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782053" y="6136105"/>
            <a:ext cx="285148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HİSARCIK İLÇE MEM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0783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374"/>
            <a:ext cx="11911015" cy="5830432"/>
          </a:xfrm>
          <a:prstGeom prst="rect">
            <a:avLst/>
          </a:prstGeom>
        </p:spPr>
      </p:pic>
      <p:sp>
        <p:nvSpPr>
          <p:cNvPr id="4" name="Dikdörtgen 7"/>
          <p:cNvSpPr/>
          <p:nvPr/>
        </p:nvSpPr>
        <p:spPr>
          <a:xfrm>
            <a:off x="3138038" y="5641672"/>
            <a:ext cx="6763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Kurum müdürü veya müdür yardımcısı MEBBİS şifresi ile giriş yapacak.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782053" y="6136105"/>
            <a:ext cx="285148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HİSARCIK İLÇE MEM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8734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919" y="0"/>
            <a:ext cx="11939081" cy="667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6451" y="622569"/>
            <a:ext cx="7222315" cy="461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Sağ Ok"/>
          <p:cNvSpPr/>
          <p:nvPr/>
        </p:nvSpPr>
        <p:spPr>
          <a:xfrm rot="20493899">
            <a:off x="3613387" y="3033460"/>
            <a:ext cx="1381896" cy="466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782053" y="6136105"/>
            <a:ext cx="285148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HİSARCIK İLÇE MEM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0783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919" y="0"/>
            <a:ext cx="11939081" cy="667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342" y="1301291"/>
            <a:ext cx="7694061" cy="4147763"/>
          </a:xfrm>
          <a:prstGeom prst="rect">
            <a:avLst/>
          </a:prstGeom>
        </p:spPr>
      </p:pic>
      <p:sp>
        <p:nvSpPr>
          <p:cNvPr id="4" name="3 Sol Ok"/>
          <p:cNvSpPr/>
          <p:nvPr/>
        </p:nvSpPr>
        <p:spPr>
          <a:xfrm rot="9961064">
            <a:off x="2431916" y="3900791"/>
            <a:ext cx="1381327" cy="3696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782053" y="6136105"/>
            <a:ext cx="285148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HİSARCIK İLÇE MEM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9154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919" y="0"/>
            <a:ext cx="11939081" cy="667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3089" y="424571"/>
            <a:ext cx="6306158" cy="6059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11 Sol Ok"/>
          <p:cNvSpPr/>
          <p:nvPr/>
        </p:nvSpPr>
        <p:spPr>
          <a:xfrm>
            <a:off x="5872265" y="2059023"/>
            <a:ext cx="353438" cy="1686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Sol Ok"/>
          <p:cNvSpPr/>
          <p:nvPr/>
        </p:nvSpPr>
        <p:spPr>
          <a:xfrm>
            <a:off x="6462409" y="2688078"/>
            <a:ext cx="353438" cy="1686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Sol Ok"/>
          <p:cNvSpPr/>
          <p:nvPr/>
        </p:nvSpPr>
        <p:spPr>
          <a:xfrm>
            <a:off x="6112214" y="3855397"/>
            <a:ext cx="353438" cy="1686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16 Sol Ok"/>
          <p:cNvSpPr/>
          <p:nvPr/>
        </p:nvSpPr>
        <p:spPr>
          <a:xfrm>
            <a:off x="6618052" y="5411823"/>
            <a:ext cx="353438" cy="1686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782053" y="6136105"/>
            <a:ext cx="285148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HİSARCIK İLÇE MEM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0783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919" y="0"/>
            <a:ext cx="11939081" cy="667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6371" y="1242505"/>
            <a:ext cx="6743700" cy="478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9 Sol Ok"/>
          <p:cNvSpPr/>
          <p:nvPr/>
        </p:nvSpPr>
        <p:spPr>
          <a:xfrm>
            <a:off x="5749046" y="3025304"/>
            <a:ext cx="398835" cy="2042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Sol Ok"/>
          <p:cNvSpPr/>
          <p:nvPr/>
        </p:nvSpPr>
        <p:spPr>
          <a:xfrm>
            <a:off x="4568758" y="4850860"/>
            <a:ext cx="904673" cy="2042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Sol Ok"/>
          <p:cNvSpPr/>
          <p:nvPr/>
        </p:nvSpPr>
        <p:spPr>
          <a:xfrm>
            <a:off x="5259421" y="1757464"/>
            <a:ext cx="450715" cy="2561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Sol Ok"/>
          <p:cNvSpPr/>
          <p:nvPr/>
        </p:nvSpPr>
        <p:spPr>
          <a:xfrm>
            <a:off x="6348919" y="2525950"/>
            <a:ext cx="382621" cy="2172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Metin kutusu"/>
          <p:cNvSpPr txBox="1"/>
          <p:nvPr/>
        </p:nvSpPr>
        <p:spPr>
          <a:xfrm>
            <a:off x="6031149" y="1605064"/>
            <a:ext cx="4377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Etkinlik grupları en az 12 olacaktır.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782053" y="6136105"/>
            <a:ext cx="285148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HİSARCIK İLÇE MEM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0783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919" y="0"/>
            <a:ext cx="11939081" cy="667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6371" y="1242505"/>
            <a:ext cx="6743700" cy="478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9 Sol Ok"/>
          <p:cNvSpPr/>
          <p:nvPr/>
        </p:nvSpPr>
        <p:spPr>
          <a:xfrm>
            <a:off x="5749046" y="3025304"/>
            <a:ext cx="398835" cy="2042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Sol Ok"/>
          <p:cNvSpPr/>
          <p:nvPr/>
        </p:nvSpPr>
        <p:spPr>
          <a:xfrm>
            <a:off x="4568758" y="4850860"/>
            <a:ext cx="904673" cy="2042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Sol Ok"/>
          <p:cNvSpPr/>
          <p:nvPr/>
        </p:nvSpPr>
        <p:spPr>
          <a:xfrm>
            <a:off x="5259421" y="1757464"/>
            <a:ext cx="450715" cy="2561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Sol Ok"/>
          <p:cNvSpPr/>
          <p:nvPr/>
        </p:nvSpPr>
        <p:spPr>
          <a:xfrm>
            <a:off x="6348919" y="2525950"/>
            <a:ext cx="382621" cy="2172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Metin kutusu"/>
          <p:cNvSpPr txBox="1"/>
          <p:nvPr/>
        </p:nvSpPr>
        <p:spPr>
          <a:xfrm>
            <a:off x="6031149" y="1605064"/>
            <a:ext cx="4377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Etkinlik grupları en az 12 olacaktır.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782053" y="6136105"/>
            <a:ext cx="285148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HİSARCIK İLÇE MEM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0783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919" y="0"/>
            <a:ext cx="11939081" cy="667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ikdörtgen 7"/>
          <p:cNvSpPr/>
          <p:nvPr/>
        </p:nvSpPr>
        <p:spPr>
          <a:xfrm>
            <a:off x="3809246" y="2402361"/>
            <a:ext cx="737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"Telafide Ben de Varım" Programına hangi kademedeki öğrenciler katılabilir?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809246" y="3120779"/>
            <a:ext cx="6616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b="1" dirty="0">
                <a:solidFill>
                  <a:srgbClr val="FF0000"/>
                </a:solidFill>
              </a:rPr>
              <a:t>Planlanan eğitim faaliyetleri ve etkinlikler tüm kademeleri kapsıyor.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782053" y="6136105"/>
            <a:ext cx="285148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HİSARCIK İLÇE MEM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3871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271" y="1916299"/>
            <a:ext cx="6439458" cy="302540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919" y="0"/>
            <a:ext cx="11939081" cy="667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75208" y="1100442"/>
            <a:ext cx="90011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ikdörtgen 8"/>
          <p:cNvSpPr/>
          <p:nvPr/>
        </p:nvSpPr>
        <p:spPr>
          <a:xfrm>
            <a:off x="5141935" y="1262797"/>
            <a:ext cx="5277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5 Temmuz - 31 Ağustos 2021 tarihleri arası girilecektir.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8" name="7 Sağ Ok"/>
          <p:cNvSpPr/>
          <p:nvPr/>
        </p:nvSpPr>
        <p:spPr>
          <a:xfrm rot="1022615">
            <a:off x="8287966" y="5953328"/>
            <a:ext cx="1361872" cy="379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19137" y="5999230"/>
            <a:ext cx="2151332" cy="577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Metin kutusu 8"/>
          <p:cNvSpPr txBox="1"/>
          <p:nvPr/>
        </p:nvSpPr>
        <p:spPr>
          <a:xfrm>
            <a:off x="782053" y="6136105"/>
            <a:ext cx="285148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HİSARCIK İLÇE MEM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149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919" y="0"/>
            <a:ext cx="11939081" cy="667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8728" y="1157592"/>
            <a:ext cx="8884686" cy="44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Metin kutusu 5"/>
          <p:cNvSpPr txBox="1"/>
          <p:nvPr/>
        </p:nvSpPr>
        <p:spPr>
          <a:xfrm>
            <a:off x="782053" y="6136105"/>
            <a:ext cx="285148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HİSARCIK İLÇE MEM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0783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919" y="0"/>
            <a:ext cx="11939081" cy="667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8194" y="4634623"/>
            <a:ext cx="8547373" cy="160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1516" y="1066497"/>
            <a:ext cx="8221941" cy="398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Metin kutusu 5"/>
          <p:cNvSpPr txBox="1"/>
          <p:nvPr/>
        </p:nvSpPr>
        <p:spPr>
          <a:xfrm>
            <a:off x="782053" y="6136105"/>
            <a:ext cx="285148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HİSARCIK İLÇE MEM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0783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919" y="0"/>
            <a:ext cx="11939081" cy="667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ikdörtgen 7"/>
          <p:cNvSpPr/>
          <p:nvPr/>
        </p:nvSpPr>
        <p:spPr>
          <a:xfrm>
            <a:off x="3809246" y="2402361"/>
            <a:ext cx="5310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"Telafide Ben de Varım" Programı paydaşları kimlerdir?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809246" y="3120779"/>
            <a:ext cx="405123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b="1" dirty="0" smtClean="0">
                <a:solidFill>
                  <a:srgbClr val="FF0000"/>
                </a:solidFill>
              </a:rPr>
              <a:t>T.C</a:t>
            </a:r>
            <a:r>
              <a:rPr lang="tr-TR" b="1" dirty="0">
                <a:solidFill>
                  <a:srgbClr val="FF0000"/>
                </a:solidFill>
              </a:rPr>
              <a:t>. Aile ve Sosyal Hizmetler Bakanlığı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FF0000"/>
                </a:solidFill>
              </a:rPr>
              <a:t>T.C. Gençlik ve Spor Bakanlığı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FF0000"/>
                </a:solidFill>
              </a:rPr>
              <a:t>T.C. İçişleri Bakanlığı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FF0000"/>
                </a:solidFill>
              </a:rPr>
              <a:t>T.C. Kültür ve Turizm Bakanlığı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FF0000"/>
                </a:solidFill>
              </a:rPr>
              <a:t>T.C. Sağlık Bakanlığı</a:t>
            </a:r>
          </a:p>
        </p:txBody>
      </p:sp>
      <p:sp>
        <p:nvSpPr>
          <p:cNvPr id="2" name="Dikdörtgen 1"/>
          <p:cNvSpPr/>
          <p:nvPr/>
        </p:nvSpPr>
        <p:spPr>
          <a:xfrm>
            <a:off x="3416588" y="4953580"/>
            <a:ext cx="7592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Buradaki paydaş bakanlıkların tesislerinden illerimizde yapılacak etkinlik ve faaliyetlerde ücretsiz olarak yararlanılabilecek.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782053" y="6136105"/>
            <a:ext cx="285148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HİSARCIK İLÇE MEM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6302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919" y="0"/>
            <a:ext cx="11939081" cy="667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ikdörtgen 7"/>
          <p:cNvSpPr/>
          <p:nvPr/>
        </p:nvSpPr>
        <p:spPr>
          <a:xfrm>
            <a:off x="3809246" y="2402361"/>
            <a:ext cx="69043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"Telafide Ben de Varım" Programı faaliyet planları okul müdürlüklerince </a:t>
            </a:r>
          </a:p>
          <a:p>
            <a:r>
              <a:rPr lang="tr-TR" dirty="0" smtClean="0"/>
              <a:t>ne zaman yapılacak ?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809246" y="3305445"/>
            <a:ext cx="4640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21 Haziran -02 Temmuz 2021 tarihleri arasında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782053" y="6136105"/>
            <a:ext cx="285148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HİSARCIK İLÇE MEM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3177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919" y="0"/>
            <a:ext cx="11939081" cy="667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ikdörtgen 7"/>
          <p:cNvSpPr/>
          <p:nvPr/>
        </p:nvSpPr>
        <p:spPr>
          <a:xfrm>
            <a:off x="3809246" y="2402361"/>
            <a:ext cx="7168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"Telafide Ben de Varım" Programı faaliyet planları giriş modül adresi nedir?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809246" y="3120779"/>
            <a:ext cx="4004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https://telafidebendevarim.meb.gov.tr/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782053" y="6136105"/>
            <a:ext cx="285148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HİSARCIK İLÇE MEM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178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919" y="0"/>
            <a:ext cx="11939081" cy="667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ikdörtgen 7"/>
          <p:cNvSpPr/>
          <p:nvPr/>
        </p:nvSpPr>
        <p:spPr>
          <a:xfrm>
            <a:off x="3809246" y="2402361"/>
            <a:ext cx="7027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"Telafide Ben de Varım" Programı etkinlikleri ne zaman gerçekleştirilecek?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809246" y="3120779"/>
            <a:ext cx="4624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5 Temmuz - 31 Ağustos 2021 tarihleri arasında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782053" y="6136105"/>
            <a:ext cx="285148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HİSARCIK İLÇE MEM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192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919" y="0"/>
            <a:ext cx="11939081" cy="667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ikdörtgen 7"/>
          <p:cNvSpPr/>
          <p:nvPr/>
        </p:nvSpPr>
        <p:spPr>
          <a:xfrm>
            <a:off x="3809246" y="2402361"/>
            <a:ext cx="7804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"Telafide Ben de Varım" Programı etkinlik grupları en az kaç öğrenciden oluşacak?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809246" y="3120779"/>
            <a:ext cx="7661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dirty="0"/>
              <a:t>Eğer bir etkinlik ya da eğitim faaliyeti planlanıyorsa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b="1" dirty="0">
                <a:solidFill>
                  <a:srgbClr val="FF0000"/>
                </a:solidFill>
              </a:rPr>
              <a:t>en az 12 öğrenciden grupların oluşturulması gerekiyor.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782053" y="6136105"/>
            <a:ext cx="285148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HİSARCIK İLÇE MEM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32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919" y="0"/>
            <a:ext cx="11939081" cy="667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ikdörtgen 7"/>
          <p:cNvSpPr/>
          <p:nvPr/>
        </p:nvSpPr>
        <p:spPr>
          <a:xfrm>
            <a:off x="3761917" y="2520056"/>
            <a:ext cx="8280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"Telafide Ben de Varım" Programı etkinlikleri özel okullar tarafından da planlanacak mı?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809246" y="3615302"/>
            <a:ext cx="7661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dirty="0" smtClean="0">
                <a:solidFill>
                  <a:srgbClr val="FF0000"/>
                </a:solidFill>
              </a:rPr>
              <a:t>Hayır. </a:t>
            </a:r>
            <a:r>
              <a:rPr lang="tr-TR" dirty="0" smtClean="0"/>
              <a:t>"Telafide Ben de Varım" Programı faaliyet girişleri sadece her kademedeki resmi okullarca yapılacaktır. </a:t>
            </a:r>
          </a:p>
          <a:p>
            <a:pPr lvl="0"/>
            <a:r>
              <a:rPr lang="tr-TR" dirty="0" smtClean="0"/>
              <a:t>Ancak özel eğitim okullarında kayıtlı öğrenciler resmi okulların faaliyetlerine </a:t>
            </a:r>
            <a:r>
              <a:rPr lang="tr-TR" dirty="0" smtClean="0">
                <a:solidFill>
                  <a:srgbClr val="FF0000"/>
                </a:solidFill>
              </a:rPr>
              <a:t>katılabilecekler.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782053" y="6136105"/>
            <a:ext cx="285148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HİSARCIK İLÇE MEM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4898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796</Words>
  <Application>Microsoft Office PowerPoint</Application>
  <PresentationFormat>Özel</PresentationFormat>
  <Paragraphs>98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3" baseType="lpstr"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IlkerKENDIR</dc:creator>
  <cp:lastModifiedBy>Windows Kullanıcısı</cp:lastModifiedBy>
  <cp:revision>28</cp:revision>
  <dcterms:created xsi:type="dcterms:W3CDTF">2021-06-15T10:53:18Z</dcterms:created>
  <dcterms:modified xsi:type="dcterms:W3CDTF">2021-06-17T07:57:39Z</dcterms:modified>
</cp:coreProperties>
</file>